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78" r:id="rId6"/>
    <p:sldId id="277" r:id="rId7"/>
    <p:sldId id="276" r:id="rId8"/>
    <p:sldId id="280" r:id="rId9"/>
    <p:sldId id="282" r:id="rId10"/>
    <p:sldId id="281" r:id="rId11"/>
    <p:sldId id="283" r:id="rId12"/>
    <p:sldId id="284" r:id="rId13"/>
    <p:sldId id="285" r:id="rId14"/>
    <p:sldId id="287" r:id="rId15"/>
    <p:sldId id="288" r:id="rId16"/>
    <p:sldId id="293" r:id="rId17"/>
    <p:sldId id="291" r:id="rId18"/>
    <p:sldId id="296" r:id="rId19"/>
    <p:sldId id="289" r:id="rId20"/>
    <p:sldId id="286" r:id="rId21"/>
    <p:sldId id="292" r:id="rId22"/>
    <p:sldId id="295" r:id="rId23"/>
    <p:sldId id="297" r:id="rId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p:cViewPr varScale="1">
        <p:scale>
          <a:sx n="72" d="100"/>
          <a:sy n="72" d="100"/>
        </p:scale>
        <p:origin x="618" y="90"/>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8CEC3D-96F7-401F-9673-3EE7F75C9C5B}" type="datetimeFigureOut">
              <a:rPr lang="en-US"/>
              <a:t>3/24/2017</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8ED8CD-4E4C-49AC-BDC6-2963BA49E54F}" type="slidenum">
              <a:rPr/>
              <a:t>‹#›</a:t>
            </a:fld>
            <a:endParaRPr/>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32BCF4-D26D-4DAF-9F57-FE1E61FE7935}" type="datetimeFigureOut">
              <a:rPr lang="en-US"/>
              <a:t>3/24/2017</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B91549-43BF-425A-AF25-75262019208C}" type="slidenum">
              <a:rPr/>
              <a:t>‹#›</a:t>
            </a:fld>
            <a:endParaRPr/>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pic>
        <p:nvPicPr>
          <p:cNvPr id="5" name="Picture 4" descr="Looking up to clouds and blue sky surrounded by glass-walled building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itle 1"/>
          <p:cNvSpPr>
            <a:spLocks noGrp="1"/>
          </p:cNvSpPr>
          <p:nvPr>
            <p:ph type="ctrTitle"/>
          </p:nvPr>
        </p:nvSpPr>
        <p:spPr>
          <a:xfrm>
            <a:off x="608013" y="685801"/>
            <a:ext cx="3962400" cy="4724399"/>
          </a:xfrm>
        </p:spPr>
        <p:txBody>
          <a:bodyPr>
            <a:normAutofit/>
          </a:bodyPr>
          <a:lstStyle>
            <a:lvl1pPr>
              <a:defRPr sz="4800"/>
            </a:lvl1pPr>
          </a:lstStyle>
          <a:p>
            <a:r>
              <a:rPr lang="en-US"/>
              <a:t>Click to edit Master title style</a:t>
            </a:r>
            <a:endParaRPr/>
          </a:p>
        </p:txBody>
      </p:sp>
      <p:sp>
        <p:nvSpPr>
          <p:cNvPr id="3" name="Subtitle 2"/>
          <p:cNvSpPr>
            <a:spLocks noGrp="1"/>
          </p:cNvSpPr>
          <p:nvPr>
            <p:ph type="subTitle" idx="1"/>
          </p:nvPr>
        </p:nvSpPr>
        <p:spPr>
          <a:xfrm>
            <a:off x="608013" y="5410200"/>
            <a:ext cx="3962400" cy="7620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8" name="Date Placeholder 7"/>
          <p:cNvSpPr>
            <a:spLocks noGrp="1"/>
          </p:cNvSpPr>
          <p:nvPr>
            <p:ph type="dt" sz="half" idx="10"/>
          </p:nvPr>
        </p:nvSpPr>
        <p:spPr/>
        <p:txBody>
          <a:bodyPr/>
          <a:lstStyle/>
          <a:p>
            <a:fld id="{81C93FC7-9D1A-468B-98DB-D1E8D74418D9}" type="datetimeFigureOut">
              <a:rPr lang="en-US"/>
              <a:pPr/>
              <a:t>3/24/2017</a:t>
            </a:fld>
            <a:endParaRPr/>
          </a:p>
        </p:txBody>
      </p:sp>
      <p:sp>
        <p:nvSpPr>
          <p:cNvPr id="9" name="Footer Placeholder 8"/>
          <p:cNvSpPr>
            <a:spLocks noGrp="1"/>
          </p:cNvSpPr>
          <p:nvPr>
            <p:ph type="ftr" sz="quarter" idx="11"/>
          </p:nvPr>
        </p:nvSpPr>
        <p:spPr/>
        <p:txBody>
          <a:bodyPr/>
          <a:lstStyle/>
          <a:p>
            <a:r>
              <a:rPr lang="en-US" dirty="0"/>
              <a:t>Add a footer</a:t>
            </a:r>
          </a:p>
        </p:txBody>
      </p:sp>
      <p:sp>
        <p:nvSpPr>
          <p:cNvPr id="10" name="Slide Number Placeholder 9"/>
          <p:cNvSpPr>
            <a:spLocks noGrp="1"/>
          </p:cNvSpPr>
          <p:nvPr>
            <p:ph type="sldNum" sz="quarter" idx="12"/>
          </p:nvPr>
        </p:nvSpPr>
        <p:spPr/>
        <p:txBody>
          <a:bodyPr/>
          <a:lstStyle/>
          <a:p>
            <a:fld id="{A3F31473-23EB-4724-8B59-FE6D21D89FA4}" type="slidenum">
              <a:rPr/>
              <a:pPr/>
              <a:t>‹#›</a:t>
            </a:fld>
            <a:endParaRPr/>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3/24/2017</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2" y="685800"/>
            <a:ext cx="1295401"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8012" y="685800"/>
            <a:ext cx="9474253" cy="5486400"/>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3/24/2017</a:t>
            </a:fld>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1C93FC7-9D1A-468B-98DB-D1E8D74418D9}" type="datetimeFigureOut">
              <a:rPr lang="en-US"/>
              <a:t>3/24/2017</a:t>
            </a:fld>
            <a:endParaRPr/>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90800"/>
            <a:ext cx="8229599" cy="2819400"/>
          </a:xfrm>
        </p:spPr>
        <p:txBody>
          <a:bodyPr anchor="b">
            <a:normAutofit/>
          </a:bodyPr>
          <a:lstStyle>
            <a:lvl1pPr algn="l">
              <a:defRPr sz="4800" b="0" cap="none" baseline="0"/>
            </a:lvl1pPr>
          </a:lstStyle>
          <a:p>
            <a:r>
              <a:rPr lang="en-US"/>
              <a:t>Click to edit Master title style</a:t>
            </a:r>
            <a:endParaRPr/>
          </a:p>
        </p:txBody>
      </p:sp>
      <p:sp>
        <p:nvSpPr>
          <p:cNvPr id="3" name="Text Placeholder 2"/>
          <p:cNvSpPr>
            <a:spLocks noGrp="1"/>
          </p:cNvSpPr>
          <p:nvPr>
            <p:ph type="body" idx="1"/>
          </p:nvPr>
        </p:nvSpPr>
        <p:spPr>
          <a:xfrm>
            <a:off x="606425" y="5410200"/>
            <a:ext cx="8231187" cy="762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81C93FC7-9D1A-468B-98DB-D1E8D74418D9}" type="datetimeFigureOut">
              <a:rPr lang="en-US"/>
              <a:pPr/>
              <a:t>3/24/2017</a:t>
            </a:fld>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9" name="Slide Number Placeholder 8"/>
          <p:cNvSpPr>
            <a:spLocks noGrp="1"/>
          </p:cNvSpPr>
          <p:nvPr>
            <p:ph type="sldNum" sz="quarter" idx="12"/>
          </p:nvPr>
        </p:nvSpPr>
        <p:spPr/>
        <p:txBody>
          <a:bodyPr/>
          <a:lstStyle/>
          <a:p>
            <a:fld id="{A3F31473-23EB-4724-8B59-FE6D21D89FA4}" type="slidenum">
              <a:rPr/>
              <a:pPr/>
              <a:t>‹#›</a:t>
            </a:fld>
            <a:endParaRPr/>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3" y="685800"/>
            <a:ext cx="50292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51614" y="685800"/>
            <a:ext cx="5029199"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1C93FC7-9D1A-468B-98DB-D1E8D74418D9}" type="datetimeFigureOut">
              <a:rPr lang="en-US"/>
              <a:t>3/24/2017</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664"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664" y="16764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551613" y="685800"/>
            <a:ext cx="5029200" cy="990600"/>
          </a:xfrm>
        </p:spPr>
        <p:txBody>
          <a:bodyPr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0025" y="1676400"/>
            <a:ext cx="502920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1C93FC7-9D1A-468B-98DB-D1E8D74418D9}" type="datetimeFigureOut">
              <a:rPr lang="en-US"/>
              <a:t>3/24/2017</a:t>
            </a:fld>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9" name="Slide Number Placeholder 8"/>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1C93FC7-9D1A-468B-98DB-D1E8D74418D9}" type="datetimeFigureOut">
              <a:rPr lang="en-US"/>
              <a:t>3/24/2017</a:t>
            </a:fld>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5" name="Slide Number Placeholder 4"/>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93FC7-9D1A-468B-98DB-D1E8D74418D9}" type="datetimeFigureOut">
              <a:rPr lang="en-US"/>
              <a:t>3/24/2017</a:t>
            </a:fld>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4" name="Slide Number Placeholder 3"/>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724400"/>
          </a:xfrm>
        </p:spPr>
        <p:txBody>
          <a:bodyPr anchor="b">
            <a:no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212" y="685800"/>
            <a:ext cx="6704171" cy="5486400"/>
          </a:xfrm>
        </p:spPr>
        <p:txBody>
          <a:bodyPr>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C93FC7-9D1A-468B-98DB-D1E8D74418D9}" type="datetimeFigureOut">
              <a:rPr lang="en-US"/>
              <a:t>3/24/2017</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4" y="685800"/>
            <a:ext cx="3962400" cy="4724400"/>
          </a:xfrm>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875213" y="685800"/>
            <a:ext cx="6705600" cy="5486400"/>
          </a:xfrm>
          <a:ln w="63500">
            <a:solidFill>
              <a:schemeClr val="bg1"/>
            </a:solidFill>
            <a:miter lim="800000"/>
          </a:ln>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8013" y="5410200"/>
            <a:ext cx="3962400" cy="762000"/>
          </a:xfrm>
        </p:spPr>
        <p:txBody>
          <a:bodyPr>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C93FC7-9D1A-468B-98DB-D1E8D74418D9}" type="datetimeFigureOut">
              <a:rPr lang="en-US"/>
              <a:t>3/24/2017</a:t>
            </a:fld>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7" name="Slide Number Placeholder 6"/>
          <p:cNvSpPr>
            <a:spLocks noGrp="1"/>
          </p:cNvSpPr>
          <p:nvPr>
            <p:ph type="sldNum" sz="quarter" idx="12"/>
          </p:nvPr>
        </p:nvSpPr>
        <p:spPr/>
        <p:txBody>
          <a:bodyPr/>
          <a:lstStyle/>
          <a:p>
            <a:fld id="{A3F31473-23EB-4724-8B59-FE6D21D89FA4}" type="slidenum">
              <a:rPr/>
              <a:t>‹#›</a:t>
            </a:fld>
            <a:endParaRPr/>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fld id="{81C93FC7-9D1A-468B-98DB-D1E8D74418D9}" type="datetimeFigureOut">
              <a:rPr lang="en-US" smtClean="0"/>
              <a:pPr/>
              <a:t>3/24/2017</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r>
              <a:rPr lang="en-US" dirty="0"/>
              <a:t>Add a footer</a:t>
            </a: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fld id="{A3F31473-23EB-4724-8B59-FE6D21D89FA4}" type="slidenum">
              <a:rPr lang="en-US" smtClean="0"/>
              <a:pPr/>
              <a:t>‹#›</a:t>
            </a:fld>
            <a:endParaRPr lang="en-US"/>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875212" cy="6854190"/>
          </a:xfrm>
          <a:prstGeom prst="rect">
            <a:avLst/>
          </a:prstGeom>
        </p:spPr>
      </p:pic>
      <p:sp>
        <p:nvSpPr>
          <p:cNvPr id="3" name="Subtitle 2"/>
          <p:cNvSpPr>
            <a:spLocks noGrp="1"/>
          </p:cNvSpPr>
          <p:nvPr>
            <p:ph type="subTitle" idx="1"/>
          </p:nvPr>
        </p:nvSpPr>
        <p:spPr>
          <a:xfrm>
            <a:off x="74612" y="5486400"/>
            <a:ext cx="4724400" cy="914400"/>
          </a:xfrm>
        </p:spPr>
        <p:txBody>
          <a:bodyPr>
            <a:normAutofit fontScale="92500"/>
          </a:bodyPr>
          <a:lstStyle/>
          <a:p>
            <a:r>
              <a:rPr lang="en-US" sz="4000" dirty="0">
                <a:solidFill>
                  <a:schemeClr val="bg2">
                    <a:lumMod val="20000"/>
                    <a:lumOff val="80000"/>
                  </a:schemeClr>
                </a:solidFill>
                <a:latin typeface="AR DARLING" panose="02000000000000000000" pitchFamily="2" charset="0"/>
              </a:rPr>
              <a:t>= Believers in Christ</a:t>
            </a:r>
          </a:p>
        </p:txBody>
      </p:sp>
      <p:pic>
        <p:nvPicPr>
          <p:cNvPr id="5" name="Picture 4"/>
          <p:cNvPicPr>
            <a:picLocks noChangeAspect="1"/>
          </p:cNvPicPr>
          <p:nvPr/>
        </p:nvPicPr>
        <p:blipFill>
          <a:blip r:embed="rId3"/>
          <a:stretch>
            <a:fillRect/>
          </a:stretch>
        </p:blipFill>
        <p:spPr>
          <a:xfrm>
            <a:off x="7161212" y="3280410"/>
            <a:ext cx="2057400" cy="1447800"/>
          </a:xfrm>
          <a:prstGeom prst="rect">
            <a:avLst/>
          </a:prstGeom>
        </p:spPr>
      </p:pic>
    </p:spTree>
    <p:extLst>
      <p:ext uri="{BB962C8B-B14F-4D97-AF65-F5344CB8AC3E}">
        <p14:creationId xmlns:p14="http://schemas.microsoft.com/office/powerpoint/2010/main" val="3440801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5" cy="6858000"/>
          </a:xfrm>
          <a:prstGeom prst="rect">
            <a:avLst/>
          </a:prstGeom>
        </p:spPr>
      </p:pic>
    </p:spTree>
    <p:extLst>
      <p:ext uri="{BB962C8B-B14F-4D97-AF65-F5344CB8AC3E}">
        <p14:creationId xmlns:p14="http://schemas.microsoft.com/office/powerpoint/2010/main" val="2313757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163370464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5" cy="6858000"/>
          </a:xfrm>
          <a:prstGeom prst="rect">
            <a:avLst/>
          </a:prstGeom>
        </p:spPr>
      </p:pic>
    </p:spTree>
    <p:extLst>
      <p:ext uri="{BB962C8B-B14F-4D97-AF65-F5344CB8AC3E}">
        <p14:creationId xmlns:p14="http://schemas.microsoft.com/office/powerpoint/2010/main" val="2172839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11" y="23446"/>
            <a:ext cx="12188825" cy="6986954"/>
          </a:xfrm>
          <a:prstGeom prst="rect">
            <a:avLst/>
          </a:prstGeom>
        </p:spPr>
      </p:pic>
      <p:sp>
        <p:nvSpPr>
          <p:cNvPr id="2" name="Title 1"/>
          <p:cNvSpPr>
            <a:spLocks noGrp="1"/>
          </p:cNvSpPr>
          <p:nvPr>
            <p:ph type="title"/>
          </p:nvPr>
        </p:nvSpPr>
        <p:spPr>
          <a:xfrm>
            <a:off x="150812" y="3200400"/>
            <a:ext cx="12024702" cy="4114800"/>
          </a:xfrm>
        </p:spPr>
        <p:txBody>
          <a:bodyPr>
            <a:normAutofit fontScale="90000"/>
          </a:bodyPr>
          <a:lstStyle/>
          <a:p>
            <a:pPr>
              <a:lnSpc>
                <a:spcPct val="100000"/>
              </a:lnSpc>
            </a:pPr>
            <a:br>
              <a:rPr lang="en-US"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br>
            <a:br>
              <a:rPr lang="en-US"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br>
            <a:br>
              <a:rPr lang="en-US"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br>
            <a:br>
              <a:rPr lang="en-US"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br>
            <a:r>
              <a:rPr lang="en-US" dirty="0" err="1">
                <a:solidFill>
                  <a:schemeClr val="bg1">
                    <a:lumMod val="95000"/>
                  </a:schemeClr>
                </a:solidFill>
                <a:effectLst>
                  <a:outerShdw blurRad="38100" dist="38100" dir="2700000" algn="tl">
                    <a:srgbClr val="000000">
                      <a:alpha val="43137"/>
                    </a:srgbClr>
                  </a:outerShdw>
                </a:effectLst>
                <a:latin typeface="AR CENA" panose="02000000000000000000" pitchFamily="2" charset="0"/>
              </a:rPr>
              <a:t>Isaish</a:t>
            </a:r>
            <a:r>
              <a:rPr lang="en-US"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t> 60;1-3 NASB                                                                                            </a:t>
            </a:r>
            <a:r>
              <a:rPr lang="en-US" b="1"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t>1-"Arise, shine; for your light has come, And the glory of the LORD has risen upon you.                                                                                                          2-"For behold, darkness will cover the earth And deep darkness the peoples; But the LORD will rise upon you And His glory will appear upon you.                                                                                                                                             3-"Nations will come to your light, And kings to the brightness of your rising.…</a:t>
            </a:r>
            <a:br>
              <a:rPr lang="en-US" b="1" dirty="0">
                <a:solidFill>
                  <a:schemeClr val="bg1">
                    <a:lumMod val="95000"/>
                  </a:schemeClr>
                </a:solidFill>
                <a:effectLst>
                  <a:outerShdw blurRad="38100" dist="38100" dir="2700000" algn="tl">
                    <a:srgbClr val="000000">
                      <a:alpha val="43137"/>
                    </a:srgbClr>
                  </a:outerShdw>
                </a:effectLst>
                <a:latin typeface="AR CENA" panose="02000000000000000000" pitchFamily="2" charset="0"/>
              </a:rPr>
            </a:br>
            <a:endParaRPr lang="en-US" b="1" dirty="0">
              <a:solidFill>
                <a:schemeClr val="bg1">
                  <a:lumMod val="95000"/>
                </a:schemeClr>
              </a:solidFill>
              <a:effectLst>
                <a:outerShdw blurRad="38100" dist="38100" dir="2700000" algn="tl">
                  <a:srgbClr val="000000">
                    <a:alpha val="43137"/>
                  </a:srgbClr>
                </a:outerShdw>
              </a:effectLst>
              <a:latin typeface="AR CENA" panose="02000000000000000000" pitchFamily="2" charset="0"/>
            </a:endParaRPr>
          </a:p>
        </p:txBody>
      </p:sp>
    </p:spTree>
    <p:extLst>
      <p:ext uri="{BB962C8B-B14F-4D97-AF65-F5344CB8AC3E}">
        <p14:creationId xmlns:p14="http://schemas.microsoft.com/office/powerpoint/2010/main" val="896737300"/>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66612" cy="6858000"/>
          </a:xfrm>
          <a:prstGeom prst="rect">
            <a:avLst/>
          </a:prstGeom>
        </p:spPr>
      </p:pic>
      <p:sp>
        <p:nvSpPr>
          <p:cNvPr id="3" name="Rectangle 2"/>
          <p:cNvSpPr/>
          <p:nvPr/>
        </p:nvSpPr>
        <p:spPr>
          <a:xfrm>
            <a:off x="0" y="0"/>
            <a:ext cx="12266612" cy="3170099"/>
          </a:xfrm>
          <a:prstGeom prst="rect">
            <a:avLst/>
          </a:prstGeom>
        </p:spPr>
        <p:txBody>
          <a:bodyPr wrap="square">
            <a:spAutoFit/>
          </a:bodyPr>
          <a:lstStyle/>
          <a:p>
            <a:r>
              <a:rPr lang="en-US" sz="4000" b="1" dirty="0">
                <a:solidFill>
                  <a:schemeClr val="bg1">
                    <a:lumMod val="95000"/>
                  </a:schemeClr>
                </a:solidFill>
                <a:effectLst>
                  <a:outerShdw blurRad="38100" dist="38100" dir="2700000" algn="tl">
                    <a:srgbClr val="000000">
                      <a:alpha val="43137"/>
                    </a:srgbClr>
                  </a:outerShdw>
                </a:effectLst>
              </a:rPr>
              <a:t>1-</a:t>
            </a:r>
            <a:r>
              <a:rPr lang="en-US" sz="4000" b="1" dirty="0">
                <a:solidFill>
                  <a:srgbClr val="FF0000"/>
                </a:solidFill>
                <a:effectLst>
                  <a:outerShdw blurRad="38100" dist="38100" dir="2700000" algn="tl">
                    <a:srgbClr val="000000">
                      <a:alpha val="43137"/>
                    </a:srgbClr>
                  </a:outerShdw>
                </a:effectLst>
              </a:rPr>
              <a:t>Arise</a:t>
            </a:r>
            <a:r>
              <a:rPr lang="en-US" sz="4000" b="1" dirty="0">
                <a:solidFill>
                  <a:schemeClr val="bg1">
                    <a:lumMod val="95000"/>
                  </a:schemeClr>
                </a:solidFill>
                <a:effectLst>
                  <a:outerShdw blurRad="38100" dist="38100" dir="2700000" algn="tl">
                    <a:srgbClr val="000000">
                      <a:alpha val="43137"/>
                    </a:srgbClr>
                  </a:outerShdw>
                </a:effectLst>
              </a:rPr>
              <a:t> [from the depression and prostration in which circumstances have kept you—rise to a new life]!     </a:t>
            </a:r>
            <a:r>
              <a:rPr lang="en-US" sz="4000" b="1" dirty="0">
                <a:solidFill>
                  <a:srgbClr val="FF0000"/>
                </a:solidFill>
                <a:effectLst>
                  <a:outerShdw blurRad="38100" dist="38100" dir="2700000" algn="tl">
                    <a:srgbClr val="000000">
                      <a:alpha val="43137"/>
                    </a:srgbClr>
                  </a:outerShdw>
                </a:effectLst>
              </a:rPr>
              <a:t>Shine</a:t>
            </a:r>
            <a:r>
              <a:rPr lang="en-US" sz="4000" b="1" dirty="0">
                <a:solidFill>
                  <a:schemeClr val="bg1">
                    <a:lumMod val="95000"/>
                  </a:schemeClr>
                </a:solidFill>
                <a:effectLst>
                  <a:outerShdw blurRad="38100" dist="38100" dir="2700000" algn="tl">
                    <a:srgbClr val="000000">
                      <a:alpha val="43137"/>
                    </a:srgbClr>
                  </a:outerShdw>
                </a:effectLst>
              </a:rPr>
              <a:t> (be radiant with the glory of the Lord), for your light has come, and the glory of the Lord has risen upon you!    </a:t>
            </a:r>
            <a:r>
              <a:rPr lang="en-US" sz="4000" dirty="0">
                <a:solidFill>
                  <a:schemeClr val="bg1">
                    <a:lumMod val="95000"/>
                  </a:schemeClr>
                </a:solidFill>
              </a:rPr>
              <a:t>Isaiah 60;1</a:t>
            </a:r>
          </a:p>
        </p:txBody>
      </p:sp>
    </p:spTree>
    <p:extLst>
      <p:ext uri="{BB962C8B-B14F-4D97-AF65-F5344CB8AC3E}">
        <p14:creationId xmlns:p14="http://schemas.microsoft.com/office/powerpoint/2010/main" val="3640973206"/>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5" cy="6858000"/>
          </a:xfrm>
          <a:prstGeom prst="rect">
            <a:avLst/>
          </a:prstGeom>
        </p:spPr>
      </p:pic>
    </p:spTree>
    <p:extLst>
      <p:ext uri="{BB962C8B-B14F-4D97-AF65-F5344CB8AC3E}">
        <p14:creationId xmlns:p14="http://schemas.microsoft.com/office/powerpoint/2010/main" val="18339066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7212" y="-38100"/>
            <a:ext cx="6858000" cy="6858000"/>
          </a:xfrm>
          <a:prstGeom prst="rect">
            <a:avLst/>
          </a:prstGeom>
        </p:spPr>
      </p:pic>
      <p:pic>
        <p:nvPicPr>
          <p:cNvPr id="3" name="Picture 2"/>
          <p:cNvPicPr>
            <a:picLocks noChangeAspect="1"/>
          </p:cNvPicPr>
          <p:nvPr/>
        </p:nvPicPr>
        <p:blipFill>
          <a:blip r:embed="rId2"/>
          <a:stretch>
            <a:fillRect/>
          </a:stretch>
        </p:blipFill>
        <p:spPr>
          <a:xfrm>
            <a:off x="-1" y="0"/>
            <a:ext cx="12188825" cy="6858000"/>
          </a:xfrm>
          <a:prstGeom prst="rect">
            <a:avLst/>
          </a:prstGeom>
        </p:spPr>
      </p:pic>
    </p:spTree>
    <p:extLst>
      <p:ext uri="{BB962C8B-B14F-4D97-AF65-F5344CB8AC3E}">
        <p14:creationId xmlns:p14="http://schemas.microsoft.com/office/powerpoint/2010/main" val="379564504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2400"/>
            <a:ext cx="12188825" cy="6858000"/>
          </a:xfrm>
          <a:prstGeom prst="rect">
            <a:avLst/>
          </a:prstGeom>
        </p:spPr>
      </p:pic>
      <p:pic>
        <p:nvPicPr>
          <p:cNvPr id="4" name="Picture 3"/>
          <p:cNvPicPr>
            <a:picLocks noChangeAspect="1"/>
          </p:cNvPicPr>
          <p:nvPr/>
        </p:nvPicPr>
        <p:blipFill>
          <a:blip r:embed="rId3"/>
          <a:stretch>
            <a:fillRect/>
          </a:stretch>
        </p:blipFill>
        <p:spPr>
          <a:xfrm>
            <a:off x="1459" y="0"/>
            <a:ext cx="12185905" cy="6858000"/>
          </a:xfrm>
          <a:prstGeom prst="rect">
            <a:avLst/>
          </a:prstGeom>
        </p:spPr>
      </p:pic>
    </p:spTree>
    <p:extLst>
      <p:ext uri="{BB962C8B-B14F-4D97-AF65-F5344CB8AC3E}">
        <p14:creationId xmlns:p14="http://schemas.microsoft.com/office/powerpoint/2010/main" val="299899586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88824" cy="6858000"/>
          </a:xfrm>
          <a:prstGeom prst="rect">
            <a:avLst/>
          </a:prstGeom>
        </p:spPr>
      </p:pic>
      <p:pic>
        <p:nvPicPr>
          <p:cNvPr id="3" name="Picture 2"/>
          <p:cNvPicPr>
            <a:picLocks noChangeAspect="1"/>
          </p:cNvPicPr>
          <p:nvPr/>
        </p:nvPicPr>
        <p:blipFill>
          <a:blip r:embed="rId3"/>
          <a:stretch>
            <a:fillRect/>
          </a:stretch>
        </p:blipFill>
        <p:spPr>
          <a:xfrm>
            <a:off x="153859" y="152400"/>
            <a:ext cx="12185905" cy="6858000"/>
          </a:xfrm>
          <a:prstGeom prst="rect">
            <a:avLst/>
          </a:prstGeom>
        </p:spPr>
      </p:pic>
    </p:spTree>
    <p:extLst>
      <p:ext uri="{BB962C8B-B14F-4D97-AF65-F5344CB8AC3E}">
        <p14:creationId xmlns:p14="http://schemas.microsoft.com/office/powerpoint/2010/main" val="21325373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66611" cy="6858000"/>
          </a:xfrm>
          <a:prstGeom prst="rect">
            <a:avLst/>
          </a:prstGeom>
        </p:spPr>
      </p:pic>
      <p:pic>
        <p:nvPicPr>
          <p:cNvPr id="3" name="Picture 2"/>
          <p:cNvPicPr>
            <a:picLocks noChangeAspect="1"/>
          </p:cNvPicPr>
          <p:nvPr/>
        </p:nvPicPr>
        <p:blipFill>
          <a:blip r:embed="rId3"/>
          <a:stretch>
            <a:fillRect/>
          </a:stretch>
        </p:blipFill>
        <p:spPr>
          <a:xfrm>
            <a:off x="-1" y="21339"/>
            <a:ext cx="12188825" cy="6815322"/>
          </a:xfrm>
          <a:prstGeom prst="rect">
            <a:avLst/>
          </a:prstGeom>
        </p:spPr>
      </p:pic>
    </p:spTree>
    <p:extLst>
      <p:ext uri="{BB962C8B-B14F-4D97-AF65-F5344CB8AC3E}">
        <p14:creationId xmlns:p14="http://schemas.microsoft.com/office/powerpoint/2010/main" val="414896690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89323271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88825" cy="1295400"/>
          </a:xfrm>
        </p:spPr>
        <p:txBody>
          <a:bodyPr>
            <a:noAutofit/>
          </a:bodyPr>
          <a:lstStyle/>
          <a:p>
            <a:r>
              <a:rPr lang="en-US" sz="2400" dirty="0"/>
              <a:t>John Stott—a pastor to pastors, a servant of the global church, and author of more than 50 books.</a:t>
            </a:r>
            <a:br>
              <a:rPr lang="en-US" sz="2400" dirty="0"/>
            </a:br>
            <a:r>
              <a:rPr lang="en-US" sz="2400" dirty="0"/>
              <a:t> He was awarded a Lambeth doctorate in divinity (DD) in 1983 and has honorary doctorates from universities in America, Britain, and Canada.</a:t>
            </a:r>
            <a:endParaRPr lang="en-US" sz="2400" dirty="0"/>
          </a:p>
        </p:txBody>
      </p:sp>
      <p:sp>
        <p:nvSpPr>
          <p:cNvPr id="3" name="Content Placeholder 2"/>
          <p:cNvSpPr>
            <a:spLocks noGrp="1"/>
          </p:cNvSpPr>
          <p:nvPr>
            <p:ph idx="1"/>
          </p:nvPr>
        </p:nvSpPr>
        <p:spPr>
          <a:xfrm>
            <a:off x="0" y="1905000"/>
            <a:ext cx="12188825" cy="4953000"/>
          </a:xfrm>
        </p:spPr>
        <p:txBody>
          <a:bodyPr/>
          <a:lstStyle/>
          <a:p>
            <a:r>
              <a:rPr lang="en-US" sz="2400" dirty="0">
                <a:effectLst>
                  <a:outerShdw blurRad="38100" dist="38100" dir="2700000" algn="tl">
                    <a:srgbClr val="000000">
                      <a:alpha val="43137"/>
                    </a:srgbClr>
                  </a:outerShdw>
                </a:effectLst>
              </a:rPr>
              <a:t>Christians are marked people. The world is watching. God’s major way of transforming the old society is to implant within it his new society, with its different values, different standards, different joys, and different goals. Our hope is that the watching world will see these differences and find them attractive, that they may see our good deeds and glorify our father in heaven.</a:t>
            </a:r>
          </a:p>
          <a:p>
            <a:pPr fontAlgn="base"/>
            <a:r>
              <a:rPr lang="en-US" sz="2400" dirty="0">
                <a:effectLst>
                  <a:outerShdw blurRad="38100" dist="38100" dir="2700000" algn="tl">
                    <a:srgbClr val="000000">
                      <a:alpha val="43137"/>
                    </a:srgbClr>
                  </a:outerShdw>
                </a:effectLst>
              </a:rPr>
              <a:t>There is formidable power in a dedicated minority. Stott quotes American sociologist Robert Belair:</a:t>
            </a:r>
          </a:p>
          <a:p>
            <a:pPr fontAlgn="base"/>
            <a:r>
              <a:rPr lang="en-US" sz="2400" dirty="0">
                <a:effectLst>
                  <a:outerShdw blurRad="38100" dist="38100" dir="2700000" algn="tl">
                    <a:srgbClr val="000000">
                      <a:alpha val="43137"/>
                    </a:srgbClr>
                  </a:outerShdw>
                </a:effectLst>
              </a:rPr>
              <a:t>We should not underestimate the significance of the small group of people who have a vision of a just and gentle world. The quality of a whole culture may be changed when two percent of its people have a new vision.</a:t>
            </a:r>
          </a:p>
          <a:p>
            <a:pPr fontAlgn="base"/>
            <a:r>
              <a:rPr lang="en-US" sz="2400" dirty="0">
                <a:effectLst>
                  <a:outerShdw blurRad="38100" dist="38100" dir="2700000" algn="tl">
                    <a:srgbClr val="000000">
                      <a:alpha val="43137"/>
                    </a:srgbClr>
                  </a:outerShdw>
                </a:effectLst>
              </a:rPr>
              <a:t>Is this not what Jesus did? He took a small group of only twelve dedicated disciples and within a few years their influence was felt across the entire Roman world.</a:t>
            </a:r>
          </a:p>
          <a:p>
            <a:endParaRPr lang="en-US" dirty="0"/>
          </a:p>
        </p:txBody>
      </p:sp>
    </p:spTree>
    <p:extLst>
      <p:ext uri="{BB962C8B-B14F-4D97-AF65-F5344CB8AC3E}">
        <p14:creationId xmlns:p14="http://schemas.microsoft.com/office/powerpoint/2010/main" val="1726879510"/>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934200"/>
          </a:xfrm>
          <a:prstGeom prst="rect">
            <a:avLst/>
          </a:prstGeom>
        </p:spPr>
      </p:pic>
    </p:spTree>
    <p:extLst>
      <p:ext uri="{BB962C8B-B14F-4D97-AF65-F5344CB8AC3E}">
        <p14:creationId xmlns:p14="http://schemas.microsoft.com/office/powerpoint/2010/main" val="3648486779"/>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89" y="0"/>
            <a:ext cx="12266613" cy="6858000"/>
          </a:xfrm>
          <a:prstGeom prst="rect">
            <a:avLst/>
          </a:prstGeom>
        </p:spPr>
      </p:pic>
    </p:spTree>
    <p:extLst>
      <p:ext uri="{BB962C8B-B14F-4D97-AF65-F5344CB8AC3E}">
        <p14:creationId xmlns:p14="http://schemas.microsoft.com/office/powerpoint/2010/main" val="4004626568"/>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613" y="0"/>
            <a:ext cx="12114212" cy="6858000"/>
          </a:xfrm>
          <a:prstGeom prst="rect">
            <a:avLst/>
          </a:prstGeom>
        </p:spPr>
      </p:pic>
    </p:spTree>
    <p:extLst>
      <p:ext uri="{BB962C8B-B14F-4D97-AF65-F5344CB8AC3E}">
        <p14:creationId xmlns:p14="http://schemas.microsoft.com/office/powerpoint/2010/main" val="3156327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5" y="0"/>
            <a:ext cx="12187375" cy="6858000"/>
          </a:xfrm>
          <a:prstGeom prst="rect">
            <a:avLst/>
          </a:prstGeom>
        </p:spPr>
      </p:pic>
      <p:sp>
        <p:nvSpPr>
          <p:cNvPr id="3" name="Text Placeholder 2"/>
          <p:cNvSpPr>
            <a:spLocks noGrp="1"/>
          </p:cNvSpPr>
          <p:nvPr>
            <p:ph type="body" idx="1"/>
          </p:nvPr>
        </p:nvSpPr>
        <p:spPr>
          <a:xfrm>
            <a:off x="725" y="4191000"/>
            <a:ext cx="12188100" cy="2667000"/>
          </a:xfrm>
        </p:spPr>
        <p:txBody>
          <a:bodyPr>
            <a:normAutofit fontScale="40000" lnSpcReduction="20000"/>
          </a:bodyPr>
          <a:lstStyle/>
          <a:p>
            <a:pPr>
              <a:lnSpc>
                <a:spcPct val="170000"/>
              </a:lnSpc>
            </a:pPr>
            <a:r>
              <a:rPr lang="en-US" sz="5900" b="1" dirty="0">
                <a:solidFill>
                  <a:schemeClr val="accent2">
                    <a:lumMod val="60000"/>
                    <a:lumOff val="40000"/>
                  </a:schemeClr>
                </a:solidFill>
                <a:effectLst>
                  <a:outerShdw blurRad="38100" dist="38100" dir="2700000" algn="tl">
                    <a:srgbClr val="000000">
                      <a:alpha val="43137"/>
                    </a:srgbClr>
                  </a:outerShdw>
                </a:effectLst>
              </a:rPr>
              <a:t>~As </a:t>
            </a:r>
            <a:r>
              <a:rPr lang="en-US" sz="5900" b="1" i="1" dirty="0">
                <a:solidFill>
                  <a:schemeClr val="accent2">
                    <a:lumMod val="60000"/>
                    <a:lumOff val="40000"/>
                  </a:schemeClr>
                </a:solidFill>
                <a:effectLst>
                  <a:outerShdw blurRad="38100" dist="38100" dir="2700000" algn="tl">
                    <a:srgbClr val="000000">
                      <a:alpha val="43137"/>
                    </a:srgbClr>
                  </a:outerShdw>
                </a:effectLst>
              </a:rPr>
              <a:t>Salt</a:t>
            </a:r>
            <a:r>
              <a:rPr lang="en-US" sz="5900" b="1" dirty="0">
                <a:solidFill>
                  <a:schemeClr val="accent2">
                    <a:lumMod val="60000"/>
                    <a:lumOff val="40000"/>
                  </a:schemeClr>
                </a:solidFill>
                <a:effectLst>
                  <a:outerShdw blurRad="38100" dist="38100" dir="2700000" algn="tl">
                    <a:srgbClr val="000000">
                      <a:alpha val="43137"/>
                    </a:srgbClr>
                  </a:outerShdw>
                </a:effectLst>
              </a:rPr>
              <a:t> of the earth we can season what is tasteless.</a:t>
            </a:r>
          </a:p>
          <a:p>
            <a:pPr>
              <a:lnSpc>
                <a:spcPct val="170000"/>
              </a:lnSpc>
            </a:pPr>
            <a:r>
              <a:rPr lang="en-US" sz="5900" b="1" dirty="0">
                <a:solidFill>
                  <a:schemeClr val="accent2">
                    <a:lumMod val="60000"/>
                    <a:lumOff val="40000"/>
                  </a:schemeClr>
                </a:solidFill>
                <a:effectLst>
                  <a:outerShdw blurRad="38100" dist="38100" dir="2700000" algn="tl">
                    <a:srgbClr val="000000">
                      <a:alpha val="43137"/>
                    </a:srgbClr>
                  </a:outerShdw>
                </a:effectLst>
              </a:rPr>
              <a:t>~As</a:t>
            </a:r>
            <a:r>
              <a:rPr lang="en-US" sz="5900" b="1" i="1" dirty="0">
                <a:solidFill>
                  <a:schemeClr val="accent2">
                    <a:lumMod val="60000"/>
                    <a:lumOff val="40000"/>
                  </a:schemeClr>
                </a:solidFill>
                <a:effectLst>
                  <a:outerShdw blurRad="38100" dist="38100" dir="2700000" algn="tl">
                    <a:srgbClr val="000000">
                      <a:alpha val="43137"/>
                    </a:srgbClr>
                  </a:outerShdw>
                </a:effectLst>
              </a:rPr>
              <a:t> Salt </a:t>
            </a:r>
            <a:r>
              <a:rPr lang="en-US" sz="5900" b="1" dirty="0">
                <a:solidFill>
                  <a:schemeClr val="accent2">
                    <a:lumMod val="60000"/>
                    <a:lumOff val="40000"/>
                  </a:schemeClr>
                </a:solidFill>
                <a:effectLst>
                  <a:outerShdw blurRad="38100" dist="38100" dir="2700000" algn="tl">
                    <a:srgbClr val="000000">
                      <a:alpha val="43137"/>
                    </a:srgbClr>
                  </a:outerShdw>
                </a:effectLst>
              </a:rPr>
              <a:t>of the earth we are called to preserve what is deteriorating. </a:t>
            </a:r>
          </a:p>
          <a:p>
            <a:pPr>
              <a:lnSpc>
                <a:spcPct val="170000"/>
              </a:lnSpc>
            </a:pPr>
            <a:r>
              <a:rPr lang="en-US" sz="5900" b="1" dirty="0">
                <a:solidFill>
                  <a:schemeClr val="accent2">
                    <a:lumMod val="60000"/>
                    <a:lumOff val="40000"/>
                  </a:schemeClr>
                </a:solidFill>
                <a:effectLst>
                  <a:outerShdw blurRad="38100" dist="38100" dir="2700000" algn="tl">
                    <a:srgbClr val="000000">
                      <a:alpha val="43137"/>
                    </a:srgbClr>
                  </a:outerShdw>
                </a:effectLst>
              </a:rPr>
              <a:t>~As </a:t>
            </a:r>
            <a:r>
              <a:rPr lang="en-US" sz="5900" b="1" i="1" dirty="0">
                <a:solidFill>
                  <a:schemeClr val="accent2">
                    <a:lumMod val="60000"/>
                    <a:lumOff val="40000"/>
                  </a:schemeClr>
                </a:solidFill>
                <a:effectLst>
                  <a:outerShdw blurRad="38100" dist="38100" dir="2700000" algn="tl">
                    <a:srgbClr val="000000">
                      <a:alpha val="43137"/>
                    </a:srgbClr>
                  </a:outerShdw>
                </a:effectLst>
              </a:rPr>
              <a:t>Salt</a:t>
            </a:r>
            <a:r>
              <a:rPr lang="en-US" sz="5900" b="1" dirty="0">
                <a:solidFill>
                  <a:schemeClr val="accent2">
                    <a:lumMod val="60000"/>
                    <a:lumOff val="40000"/>
                  </a:schemeClr>
                </a:solidFill>
                <a:effectLst>
                  <a:outerShdw blurRad="38100" dist="38100" dir="2700000" algn="tl">
                    <a:srgbClr val="000000">
                      <a:alpha val="43137"/>
                    </a:srgbClr>
                  </a:outerShdw>
                </a:effectLst>
              </a:rPr>
              <a:t> of the earth we are called to be the antiseptic this world needs. </a:t>
            </a:r>
          </a:p>
          <a:p>
            <a:pPr algn="ctr">
              <a:lnSpc>
                <a:spcPct val="170000"/>
              </a:lnSpc>
            </a:pPr>
            <a:r>
              <a:rPr lang="en-US" sz="5900" b="1" dirty="0">
                <a:solidFill>
                  <a:schemeClr val="accent2">
                    <a:lumMod val="60000"/>
                    <a:lumOff val="40000"/>
                  </a:schemeClr>
                </a:solidFill>
                <a:effectLst>
                  <a:outerShdw blurRad="38100" dist="38100" dir="2700000" algn="tl">
                    <a:srgbClr val="000000">
                      <a:alpha val="43137"/>
                    </a:srgbClr>
                  </a:outerShdw>
                </a:effectLst>
              </a:rPr>
              <a:t>Jesus said we are the </a:t>
            </a:r>
            <a:r>
              <a:rPr lang="en-US" sz="5900" b="1" i="1" dirty="0">
                <a:solidFill>
                  <a:schemeClr val="accent2">
                    <a:lumMod val="60000"/>
                    <a:lumOff val="40000"/>
                  </a:schemeClr>
                </a:solidFill>
                <a:effectLst>
                  <a:outerShdw blurRad="38100" dist="38100" dir="2700000" algn="tl">
                    <a:srgbClr val="000000">
                      <a:alpha val="43137"/>
                    </a:srgbClr>
                  </a:outerShdw>
                </a:effectLst>
              </a:rPr>
              <a:t>Salt</a:t>
            </a:r>
            <a:r>
              <a:rPr lang="en-US" sz="5900" b="1" dirty="0">
                <a:solidFill>
                  <a:schemeClr val="accent2">
                    <a:lumMod val="60000"/>
                    <a:lumOff val="40000"/>
                  </a:schemeClr>
                </a:solidFill>
                <a:effectLst>
                  <a:outerShdw blurRad="38100" dist="38100" dir="2700000" algn="tl">
                    <a:srgbClr val="000000">
                      <a:alpha val="43137"/>
                    </a:srgbClr>
                  </a:outerShdw>
                </a:effectLst>
              </a:rPr>
              <a:t> of the earth.  </a:t>
            </a:r>
            <a:br>
              <a:rPr lang="en-US" b="1" dirty="0">
                <a:effectLst>
                  <a:outerShdw blurRad="38100" dist="38100" dir="2700000" algn="tl">
                    <a:srgbClr val="000000">
                      <a:alpha val="43137"/>
                    </a:srgbClr>
                  </a:outerShdw>
                </a:effectLst>
              </a:rPr>
            </a:br>
            <a:endParaRPr lang="en-US" b="1" dirty="0"/>
          </a:p>
        </p:txBody>
      </p:sp>
    </p:spTree>
    <p:extLst>
      <p:ext uri="{BB962C8B-B14F-4D97-AF65-F5344CB8AC3E}">
        <p14:creationId xmlns:p14="http://schemas.microsoft.com/office/powerpoint/2010/main" val="1972041923"/>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6200"/>
            <a:ext cx="12188825" cy="6934200"/>
          </a:xfrm>
          <a:prstGeom prst="rect">
            <a:avLst/>
          </a:prstGeom>
        </p:spPr>
      </p:pic>
    </p:spTree>
    <p:extLst>
      <p:ext uri="{BB962C8B-B14F-4D97-AF65-F5344CB8AC3E}">
        <p14:creationId xmlns:p14="http://schemas.microsoft.com/office/powerpoint/2010/main" val="32759838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912081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88825" cy="6858000"/>
          </a:xfrm>
          <a:prstGeom prst="rect">
            <a:avLst/>
          </a:prstGeom>
        </p:spPr>
      </p:pic>
    </p:spTree>
    <p:extLst>
      <p:ext uri="{BB962C8B-B14F-4D97-AF65-F5344CB8AC3E}">
        <p14:creationId xmlns:p14="http://schemas.microsoft.com/office/powerpoint/2010/main" val="4071330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Business marketing glass cube presentation (widescreen).potx" id="{74DE7380-C30D-4469-ADD7-E6F9EE4B3B5B}" vid="{155E0FAD-96D2-43CD-8C5A-B2DD74F4492C}"/>
    </a:ext>
  </a:extLst>
</a:theme>
</file>

<file path=ppt/theme/theme2.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7F9B8BCC-BF24-4800-92E1-9F891BBB27E6}">
  <ds:schemaRefs>
    <ds:schemaRef ds:uri="http://schemas.microsoft.com/sharepoint/v3/contenttype/forms"/>
  </ds:schemaRefs>
</ds:datastoreItem>
</file>

<file path=customXml/itemProps2.xml><?xml version="1.0" encoding="utf-8"?>
<ds:datastoreItem xmlns:ds="http://schemas.openxmlformats.org/officeDocument/2006/customXml" ds:itemID="{5CCB2C71-1ED8-4540-B003-293B5E75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AACE6D-8EB6-447A-8DFD-C2C0C52916AC}">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purl.org/dc/terms/"/>
    <ds:schemaRef ds:uri="40262f94-9f35-4ac3-9a90-690165a166b7"/>
    <ds:schemaRef ds:uri="a4f35948-e619-41b3-aa29-22878b09cfd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Business marketing glass cube presentation (widescreen)</Template>
  <TotalTime>1814</TotalTime>
  <Words>295</Words>
  <Application>Microsoft Office PowerPoint</Application>
  <PresentationFormat>Custom</PresentationFormat>
  <Paragraphs>12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 CENA</vt:lpstr>
      <vt:lpstr>AR DARLING</vt:lpstr>
      <vt:lpstr>Arial</vt:lpstr>
      <vt:lpstr>Corbel</vt:lpstr>
      <vt:lpstr>Marketing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Isaish 60;1-3 NASB                                                                                            1-"Arise, shine; for your light has come, And the glory of the LORD has risen upon you.                                                                                                          2-"For behold, darkness will cover the earth And deep darkness the peoples; But the LORD will rise upon you And His glory will appear upon you.                                                                                                                                             3-"Nations will come to your light, And kings to the brightness of your rising.… </vt:lpstr>
      <vt:lpstr>PowerPoint Presentation</vt:lpstr>
      <vt:lpstr>PowerPoint Presentation</vt:lpstr>
      <vt:lpstr>PowerPoint Presentation</vt:lpstr>
      <vt:lpstr>PowerPoint Presentation</vt:lpstr>
      <vt:lpstr>PowerPoint Presentation</vt:lpstr>
      <vt:lpstr>PowerPoint Presentation</vt:lpstr>
      <vt:lpstr>John Stott—a pastor to pastors, a servant of the global church, and author of more than 50 books.  He was awarded a Lambeth doctorate in divinity (DD) in 1983 and has honorary doctorates from universities in America, Britain, and Canada.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Deborah Alvarez</dc:creator>
  <cp:lastModifiedBy>Deborah Alvarez</cp:lastModifiedBy>
  <cp:revision>18</cp:revision>
  <dcterms:created xsi:type="dcterms:W3CDTF">2017-03-24T18:08:45Z</dcterms:created>
  <dcterms:modified xsi:type="dcterms:W3CDTF">2017-03-26T00:23:34Z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